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_rels/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_rels/presentation.xml.rels" ContentType="application/vnd.openxmlformats-package.relationships+xml"/>
  <Override PartName="/ppt/media/image1.wmf" ContentType="image/x-wmf"/>
  <Override PartName="/ppt/slides/_rels/slide1.xml.rels" ContentType="application/vnd.openxmlformats-package.relationships+xml"/>
  <Override PartName="/ppt/slides/slide1.xml" ContentType="application/vnd.openxmlformats-officedocument.presentationml.slide+xml"/>
  <Override PartName="/ppt/presentation.xml" ContentType="application/vnd.openxmlformats-officedocument.presentationml.presentation.main+xml"/>
  <Override PartName="/ppt/theme/theme1.xml" ContentType="application/vnd.openxmlformats-officedocument.theme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12192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2920" cy="238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0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0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2920" cy="238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2920" cy="238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26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4319280" y="1604520"/>
            <a:ext cx="35326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8028720" y="1604520"/>
            <a:ext cx="35326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26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 type="body"/>
          </p:nvPr>
        </p:nvSpPr>
        <p:spPr>
          <a:xfrm>
            <a:off x="4319280" y="3682080"/>
            <a:ext cx="35326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 type="body"/>
          </p:nvPr>
        </p:nvSpPr>
        <p:spPr>
          <a:xfrm>
            <a:off x="8028720" y="3682080"/>
            <a:ext cx="35326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2920" cy="238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080" cy="39769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2920" cy="238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080" cy="3976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2920" cy="238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6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6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2920" cy="238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1523880" y="1122480"/>
            <a:ext cx="9142920" cy="110635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2920" cy="238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6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2920" cy="238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6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2920" cy="238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0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2920" cy="238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r>
              <a:rPr b="0" lang="ru-RU" sz="1800" spc="-1" strike="noStrike">
                <a:latin typeface="Arial"/>
              </a:rPr>
              <a:t>Для правки текста заглавия щёлкните мышью</a:t>
            </a:r>
            <a:endParaRPr b="0" lang="ru-RU" sz="18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080" cy="3976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1800" spc="-1" strike="noStrike">
                <a:latin typeface="Arial"/>
              </a:rPr>
              <a:t>Для правки структуры щёлкните мышью</a:t>
            </a:r>
            <a:endParaRPr b="0" lang="ru-RU" sz="18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1800" spc="-1" strike="noStrike">
                <a:latin typeface="Arial"/>
              </a:rPr>
              <a:t>Второй уровень структуры</a:t>
            </a:r>
            <a:endParaRPr b="0" lang="ru-RU" sz="1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1800" spc="-1" strike="noStrike">
                <a:latin typeface="Arial"/>
              </a:rPr>
              <a:t>Третий уровень структуры</a:t>
            </a:r>
            <a:endParaRPr b="0" lang="ru-RU" sz="18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1800" spc="-1" strike="noStrike">
                <a:latin typeface="Arial"/>
              </a:rPr>
              <a:t>Четвёртый уровень структуры</a:t>
            </a:r>
            <a:endParaRPr b="0" lang="ru-RU" sz="18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1800" spc="-1" strike="noStrike">
                <a:latin typeface="Arial"/>
              </a:rPr>
              <a:t>Пятый уровень структуры</a:t>
            </a:r>
            <a:endParaRPr b="0" lang="ru-RU" sz="18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1800" spc="-1" strike="noStrike">
                <a:latin typeface="Arial"/>
              </a:rPr>
              <a:t>Шестой уровень структуры</a:t>
            </a:r>
            <a:endParaRPr b="0" lang="ru-RU" sz="18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1800" spc="-1" strike="noStrike">
                <a:latin typeface="Arial"/>
              </a:rPr>
              <a:t>Седьмой уровень структуры</a:t>
            </a:r>
            <a:endParaRPr b="0" lang="ru-RU" sz="18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wmf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CustomShape 1"/>
          <p:cNvSpPr/>
          <p:nvPr/>
        </p:nvSpPr>
        <p:spPr>
          <a:xfrm>
            <a:off x="0" y="-3600"/>
            <a:ext cx="12191040" cy="1332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9" name="CustomShape 2"/>
          <p:cNvSpPr/>
          <p:nvPr/>
        </p:nvSpPr>
        <p:spPr>
          <a:xfrm>
            <a:off x="216000" y="144000"/>
            <a:ext cx="9071280" cy="1242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 fontScale="31000"/>
          </a:bodyPr>
          <a:p>
            <a:pPr algn="ctr">
              <a:lnSpc>
                <a:spcPct val="90000"/>
              </a:lnSpc>
            </a:pPr>
            <a:r>
              <a:rPr b="1" lang="ru-RU" sz="2400" spc="-1" strike="noStrike">
                <a:solidFill>
                  <a:srgbClr val="000000"/>
                </a:solidFill>
                <a:latin typeface="Calibri Light"/>
                <a:ea typeface="Calibri"/>
              </a:rPr>
              <a:t>С 1 августа 2021 г. по 31 декабря 2024 г. проводится эксперимент по оптимизации и автоматизации лицензирования деятельности по монтажу, техническому обслуживанию и ремонту средств обеспечения пожарной безопасности зданий и сооружений</a:t>
            </a:r>
            <a:br/>
            <a:r>
              <a:rPr b="0" lang="ru-RU" sz="2000" spc="-1" strike="noStrike">
                <a:solidFill>
                  <a:srgbClr val="000000"/>
                </a:solidFill>
                <a:latin typeface="Calibri Light"/>
                <a:ea typeface="Calibri"/>
              </a:rPr>
              <a:t>постановление Правительства Российской Федерации от 30 июля 2021 г. № 1279 (с изменениями и дополнениями) </a:t>
            </a:r>
            <a:endParaRPr b="0" lang="ru-RU" sz="2000" spc="-1" strike="noStrike">
              <a:latin typeface="Arial"/>
            </a:endParaRPr>
          </a:p>
        </p:txBody>
      </p:sp>
      <p:pic>
        <p:nvPicPr>
          <p:cNvPr id="40" name="Рисунок 16" descr=""/>
          <p:cNvPicPr/>
          <p:nvPr/>
        </p:nvPicPr>
        <p:blipFill>
          <a:blip r:embed="rId1"/>
          <a:stretch/>
        </p:blipFill>
        <p:spPr>
          <a:xfrm>
            <a:off x="9590040" y="100080"/>
            <a:ext cx="849240" cy="1051200"/>
          </a:xfrm>
          <a:prstGeom prst="rect">
            <a:avLst/>
          </a:prstGeom>
          <a:ln>
            <a:noFill/>
          </a:ln>
          <a:effectLst>
            <a:outerShdw algn="tr" blurRad="50800" dir="8100000" dist="37674" rotWithShape="0">
              <a:srgbClr val="000000">
                <a:alpha val="40000"/>
              </a:srgbClr>
            </a:outerShdw>
          </a:effectLst>
        </p:spPr>
      </p:pic>
      <p:sp>
        <p:nvSpPr>
          <p:cNvPr id="41" name="CustomShape 3"/>
          <p:cNvSpPr/>
          <p:nvPr/>
        </p:nvSpPr>
        <p:spPr>
          <a:xfrm>
            <a:off x="3600000" y="2374920"/>
            <a:ext cx="2716920" cy="1080360"/>
          </a:xfrm>
          <a:prstGeom prst="roundRect">
            <a:avLst>
              <a:gd name="adj" fmla="val 16667"/>
            </a:avLst>
          </a:prstGeom>
          <a:solidFill>
            <a:srgbClr val="ff9900"/>
          </a:solidFill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1" lang="ru-RU" sz="2800" spc="-1" strike="noStrike">
                <a:solidFill>
                  <a:srgbClr val="ffffff"/>
                </a:solidFill>
                <a:latin typeface="Calibri Light"/>
                <a:ea typeface="DejaVu Sans"/>
              </a:rPr>
              <a:t>ГОСПОШЛИНА</a:t>
            </a:r>
            <a:endParaRPr b="0" lang="ru-RU" sz="2800" spc="-1" strike="noStrike">
              <a:latin typeface="Arial"/>
            </a:endParaRPr>
          </a:p>
        </p:txBody>
      </p:sp>
      <p:sp>
        <p:nvSpPr>
          <p:cNvPr id="42" name="CustomShape 4"/>
          <p:cNvSpPr/>
          <p:nvPr/>
        </p:nvSpPr>
        <p:spPr>
          <a:xfrm>
            <a:off x="320400" y="2382480"/>
            <a:ext cx="2702880" cy="1080360"/>
          </a:xfrm>
          <a:prstGeom prst="roundRect">
            <a:avLst>
              <a:gd name="adj" fmla="val 16667"/>
            </a:avLst>
          </a:prstGeom>
          <a:solidFill>
            <a:schemeClr val="accent1">
              <a:lumMod val="75000"/>
            </a:schemeClr>
          </a:solidFill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1" lang="ru-RU" sz="3600" spc="-1" strike="noStrike">
                <a:solidFill>
                  <a:srgbClr val="ffffff"/>
                </a:solidFill>
                <a:latin typeface="Calibri Light"/>
                <a:ea typeface="DejaVu Sans"/>
              </a:rPr>
              <a:t>ЗАЯВЛЕНИЕ</a:t>
            </a:r>
            <a:endParaRPr b="0" lang="ru-RU" sz="3600" spc="-1" strike="noStrike">
              <a:latin typeface="Arial"/>
            </a:endParaRPr>
          </a:p>
        </p:txBody>
      </p:sp>
      <p:sp>
        <p:nvSpPr>
          <p:cNvPr id="43" name="CustomShape 5"/>
          <p:cNvSpPr/>
          <p:nvPr/>
        </p:nvSpPr>
        <p:spPr>
          <a:xfrm>
            <a:off x="3330360" y="1387440"/>
            <a:ext cx="5524920" cy="4554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 algn="ctr">
              <a:lnSpc>
                <a:spcPct val="100000"/>
              </a:lnSpc>
            </a:pPr>
            <a:r>
              <a:rPr b="0" lang="ru-RU" sz="2400" spc="-1" strike="noStrike">
                <a:solidFill>
                  <a:srgbClr val="ff0000"/>
                </a:solidFill>
                <a:latin typeface="Microsoft YaHei"/>
                <a:ea typeface="Microsoft YaHei"/>
              </a:rPr>
              <a:t>НЕ БОЛЕЕ 15 РАБОЧИХ ДНЕЙ</a:t>
            </a:r>
            <a:endParaRPr b="0" lang="ru-RU" sz="2400" spc="-1" strike="noStrike">
              <a:latin typeface="Arial"/>
            </a:endParaRPr>
          </a:p>
        </p:txBody>
      </p:sp>
      <p:sp>
        <p:nvSpPr>
          <p:cNvPr id="44" name="CustomShape 6"/>
          <p:cNvSpPr/>
          <p:nvPr/>
        </p:nvSpPr>
        <p:spPr>
          <a:xfrm>
            <a:off x="7062120" y="2448000"/>
            <a:ext cx="3233160" cy="2280960"/>
          </a:xfrm>
          <a:prstGeom prst="roundRect">
            <a:avLst>
              <a:gd name="adj" fmla="val 16667"/>
            </a:avLst>
          </a:prstGeom>
          <a:solidFill>
            <a:srgbClr val="92d050"/>
          </a:solidFill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1" lang="ru-RU" sz="4800" spc="-1" strike="noStrike">
                <a:solidFill>
                  <a:srgbClr val="ffffff"/>
                </a:solidFill>
                <a:latin typeface="Calibri Light"/>
                <a:ea typeface="DejaVu Sans"/>
              </a:rPr>
              <a:t>ЛИЦЕНЗИЯ</a:t>
            </a:r>
            <a:endParaRPr b="0" lang="ru-RU" sz="4800" spc="-1" strike="noStrike">
              <a:latin typeface="Arial"/>
            </a:endParaRPr>
          </a:p>
        </p:txBody>
      </p:sp>
      <p:sp>
        <p:nvSpPr>
          <p:cNvPr id="45" name="CustomShape 7"/>
          <p:cNvSpPr/>
          <p:nvPr/>
        </p:nvSpPr>
        <p:spPr>
          <a:xfrm>
            <a:off x="3024000" y="3537360"/>
            <a:ext cx="585000" cy="565920"/>
          </a:xfrm>
          <a:prstGeom prst="plus">
            <a:avLst>
              <a:gd name="adj" fmla="val 41432"/>
            </a:avLst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6" name="CustomShape 8"/>
          <p:cNvSpPr/>
          <p:nvPr/>
        </p:nvSpPr>
        <p:spPr>
          <a:xfrm>
            <a:off x="6192000" y="3479400"/>
            <a:ext cx="889560" cy="506880"/>
          </a:xfrm>
          <a:prstGeom prst="mathEqual">
            <a:avLst>
              <a:gd name="adj1" fmla="val 23520"/>
              <a:gd name="adj2" fmla="val 11760"/>
            </a:avLst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7" name="CustomShape 9"/>
          <p:cNvSpPr/>
          <p:nvPr/>
        </p:nvSpPr>
        <p:spPr>
          <a:xfrm rot="16200000">
            <a:off x="5058360" y="-2997360"/>
            <a:ext cx="538200" cy="10223280"/>
          </a:xfrm>
          <a:prstGeom prst="rightBrace">
            <a:avLst>
              <a:gd name="adj1" fmla="val 141574"/>
              <a:gd name="adj2" fmla="val 49425"/>
            </a:avLst>
          </a:prstGeom>
          <a:noFill/>
          <a:ln w="126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8" name="CustomShape 10"/>
          <p:cNvSpPr/>
          <p:nvPr/>
        </p:nvSpPr>
        <p:spPr>
          <a:xfrm>
            <a:off x="288000" y="4059000"/>
            <a:ext cx="2709720" cy="620280"/>
          </a:xfrm>
          <a:prstGeom prst="roundRect">
            <a:avLst>
              <a:gd name="adj" fmla="val 16667"/>
            </a:avLst>
          </a:prstGeom>
          <a:solidFill>
            <a:schemeClr val="accent1">
              <a:lumMod val="75000"/>
            </a:schemeClr>
          </a:solidFill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ru-RU" sz="1800" spc="-1" strike="noStrike">
                <a:solidFill>
                  <a:srgbClr val="ffffff"/>
                </a:solidFill>
                <a:latin typeface="Calibri"/>
                <a:ea typeface="DejaVu Sans"/>
              </a:rPr>
              <a:t>Подача на едином портале «Госуслуг»</a:t>
            </a:r>
            <a:endParaRPr b="0" lang="ru-RU" sz="1800" spc="-1" strike="noStrike">
              <a:latin typeface="Arial"/>
            </a:endParaRPr>
          </a:p>
        </p:txBody>
      </p:sp>
      <p:sp>
        <p:nvSpPr>
          <p:cNvPr id="49" name="CustomShape 11"/>
          <p:cNvSpPr/>
          <p:nvPr/>
        </p:nvSpPr>
        <p:spPr>
          <a:xfrm>
            <a:off x="2232000" y="5112000"/>
            <a:ext cx="3083040" cy="1241280"/>
          </a:xfrm>
          <a:prstGeom prst="roundRect">
            <a:avLst>
              <a:gd name="adj" fmla="val 16667"/>
            </a:avLst>
          </a:prstGeom>
          <a:solidFill>
            <a:srgbClr val="7030a0"/>
          </a:solidFill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1" lang="ru-RU" sz="1800" spc="-1" strike="noStrike">
                <a:solidFill>
                  <a:srgbClr val="ffffff"/>
                </a:solidFill>
                <a:latin typeface="Calibri"/>
                <a:ea typeface="DejaVu Sans"/>
              </a:rPr>
              <a:t>Оценка соответствия лицензиата осуществляется в ходе выездной проверки</a:t>
            </a:r>
            <a:endParaRPr b="0" lang="ru-RU" sz="1800" spc="-1" strike="noStrike">
              <a:latin typeface="Arial"/>
            </a:endParaRPr>
          </a:p>
        </p:txBody>
      </p:sp>
      <p:sp>
        <p:nvSpPr>
          <p:cNvPr id="50" name="CustomShape 12"/>
          <p:cNvSpPr/>
          <p:nvPr/>
        </p:nvSpPr>
        <p:spPr>
          <a:xfrm>
            <a:off x="4868280" y="3460320"/>
            <a:ext cx="243000" cy="426960"/>
          </a:xfrm>
          <a:prstGeom prst="downArrow">
            <a:avLst>
              <a:gd name="adj1" fmla="val 33562"/>
              <a:gd name="adj2" fmla="val 50000"/>
            </a:avLst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51" name="CustomShape 13"/>
          <p:cNvSpPr/>
          <p:nvPr/>
        </p:nvSpPr>
        <p:spPr>
          <a:xfrm>
            <a:off x="3600000" y="4069800"/>
            <a:ext cx="2716920" cy="620280"/>
          </a:xfrm>
          <a:prstGeom prst="roundRect">
            <a:avLst>
              <a:gd name="adj" fmla="val 16667"/>
            </a:avLst>
          </a:prstGeom>
          <a:solidFill>
            <a:srgbClr val="ff9900"/>
          </a:solidFill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ru-RU" sz="1600" spc="-1" strike="noStrike">
                <a:solidFill>
                  <a:srgbClr val="ffffff"/>
                </a:solidFill>
                <a:latin typeface="Calibri"/>
                <a:ea typeface="DejaVu Sans"/>
              </a:rPr>
              <a:t>Реквизиты формируются на едином портале «Госуслуг»</a:t>
            </a:r>
            <a:endParaRPr b="0" lang="ru-RU" sz="1600" spc="-1" strike="noStrike">
              <a:latin typeface="Arial"/>
            </a:endParaRPr>
          </a:p>
        </p:txBody>
      </p:sp>
      <p:sp>
        <p:nvSpPr>
          <p:cNvPr id="52" name="CustomShape 14"/>
          <p:cNvSpPr/>
          <p:nvPr/>
        </p:nvSpPr>
        <p:spPr>
          <a:xfrm>
            <a:off x="1440000" y="3528000"/>
            <a:ext cx="243000" cy="426960"/>
          </a:xfrm>
          <a:prstGeom prst="downArrow">
            <a:avLst>
              <a:gd name="adj1" fmla="val 33562"/>
              <a:gd name="adj2" fmla="val 50000"/>
            </a:avLst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53" name="CustomShape 15"/>
          <p:cNvSpPr/>
          <p:nvPr/>
        </p:nvSpPr>
        <p:spPr>
          <a:xfrm rot="16200000">
            <a:off x="3591360" y="2971800"/>
            <a:ext cx="420480" cy="3859560"/>
          </a:xfrm>
          <a:prstGeom prst="leftBrace">
            <a:avLst>
              <a:gd name="adj1" fmla="val 41774"/>
              <a:gd name="adj2" fmla="val 50000"/>
            </a:avLst>
          </a:prstGeom>
          <a:noFill/>
          <a:ln w="126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1061</TotalTime>
  <Application>LibreOffice/6.4.7.2$Linux_X86_64 LibreOffice_project/72d9d5113b23a0ed474720f9d366fcde9a2744dd</Application>
  <Words>65</Words>
  <Paragraphs>8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2021-10-05T14:33:27Z</dcterms:created>
  <dc:creator>Долаков Т.Б.</dc:creator>
  <dc:description/>
  <dc:language>ru-RU</dc:language>
  <cp:lastModifiedBy/>
  <cp:lastPrinted>2023-12-18T14:58:44Z</cp:lastPrinted>
  <dcterms:modified xsi:type="dcterms:W3CDTF">2024-01-12T10:14:48Z</dcterms:modified>
  <cp:revision>59</cp:revision>
  <dc:subject/>
  <dc:title>Лицензирование деятельности по тушению пожаров в населенных пунктах, на производственных объектах и объектах инфраструктуры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HiddenSlides">
    <vt:i4>0</vt:i4>
  </property>
  <property fmtid="{D5CDD505-2E9C-101B-9397-08002B2CF9AE}" pid="4" name="HyperlinksChanged">
    <vt:bool>0</vt:bool>
  </property>
  <property fmtid="{D5CDD505-2E9C-101B-9397-08002B2CF9AE}" pid="5" name="LinksUpToDate">
    <vt:bool>0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Произвольный</vt:lpwstr>
  </property>
  <property fmtid="{D5CDD505-2E9C-101B-9397-08002B2CF9AE}" pid="9" name="ScaleCrop">
    <vt:bool>0</vt:bool>
  </property>
  <property fmtid="{D5CDD505-2E9C-101B-9397-08002B2CF9AE}" pid="10" name="ShareDoc">
    <vt:bool>0</vt:bool>
  </property>
  <property fmtid="{D5CDD505-2E9C-101B-9397-08002B2CF9AE}" pid="11" name="Slides">
    <vt:i4>1</vt:i4>
  </property>
</Properties>
</file>