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_rels/presentation.xml.rels" ContentType="application/vnd.openxmlformats-package.relationships+xml"/>
  <Override PartName="/ppt/media/image1.wmf" ContentType="image/x-wmf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2920" cy="1106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0" y="-3600"/>
            <a:ext cx="12191040" cy="1332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216000" y="144000"/>
            <a:ext cx="9071280" cy="124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31000"/>
          </a:bodyPr>
          <a:p>
            <a:pPr algn="ctr">
              <a:lnSpc>
                <a:spcPct val="90000"/>
              </a:lnSpc>
            </a:pPr>
            <a:r>
              <a:rPr b="1" lang="ru-RU" sz="2400" spc="-1" strike="noStrike">
                <a:solidFill>
                  <a:srgbClr val="000000"/>
                </a:solidFill>
                <a:latin typeface="Calibri Light"/>
                <a:ea typeface="Calibri"/>
              </a:rPr>
              <a:t>С 1 августа 2021 г. по 31 декабря 2024 г. проводится эксперимент по оптимизации и автоматизации лицензирования деятельности по монтажу, техническому обслуживанию и ремонту средств обеспечения пожарной безопасности зданий и сооружений</a:t>
            </a:r>
            <a:br/>
            <a:r>
              <a:rPr b="0" lang="ru-RU" sz="2000" spc="-1" strike="noStrike">
                <a:solidFill>
                  <a:srgbClr val="000000"/>
                </a:solidFill>
                <a:latin typeface="Calibri Light"/>
                <a:ea typeface="Calibri"/>
              </a:rPr>
              <a:t>постановление Правительства Российской Федерации от 30 июля 2021 г. № 1279 (с изменениями и дополнениями) 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40" name="Рисунок 16" descr=""/>
          <p:cNvPicPr/>
          <p:nvPr/>
        </p:nvPicPr>
        <p:blipFill>
          <a:blip r:embed="rId1"/>
          <a:stretch/>
        </p:blipFill>
        <p:spPr>
          <a:xfrm>
            <a:off x="9590040" y="100080"/>
            <a:ext cx="849240" cy="1051200"/>
          </a:xfrm>
          <a:prstGeom prst="rect">
            <a:avLst/>
          </a:prstGeom>
          <a:ln>
            <a:noFill/>
          </a:ln>
          <a:effectLst>
            <a:outerShdw algn="tr" blurRad="50800" dir="8100000" dist="37674" rotWithShape="0">
              <a:srgbClr val="000000">
                <a:alpha val="40000"/>
              </a:srgbClr>
            </a:outerShdw>
          </a:effectLst>
        </p:spPr>
      </p:pic>
      <p:sp>
        <p:nvSpPr>
          <p:cNvPr id="41" name="CustomShape 3"/>
          <p:cNvSpPr/>
          <p:nvPr/>
        </p:nvSpPr>
        <p:spPr>
          <a:xfrm>
            <a:off x="3600000" y="2374920"/>
            <a:ext cx="2716920" cy="108036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ffffff"/>
                </a:solidFill>
                <a:latin typeface="Calibri Light"/>
                <a:ea typeface="DejaVu Sans"/>
              </a:rPr>
              <a:t>ГОСПОШЛИНА</a:t>
            </a:r>
            <a:endParaRPr b="0" lang="ru-RU" sz="2800" spc="-1" strike="noStrike"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320400" y="2382480"/>
            <a:ext cx="2702880" cy="108036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ffffff"/>
                </a:solidFill>
                <a:latin typeface="Calibri Light"/>
                <a:ea typeface="DejaVu Sans"/>
              </a:rPr>
              <a:t>ЗАЯВЛЕНИЕ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43" name="CustomShape 5"/>
          <p:cNvSpPr/>
          <p:nvPr/>
        </p:nvSpPr>
        <p:spPr>
          <a:xfrm>
            <a:off x="3330360" y="1387440"/>
            <a:ext cx="55249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ff0000"/>
                </a:solidFill>
                <a:latin typeface="Microsoft YaHei"/>
                <a:ea typeface="Microsoft YaHei"/>
              </a:rPr>
              <a:t>НЕ БОЛЕЕ 15 РАБОЧИХ ДНЕЙ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7062120" y="2448000"/>
            <a:ext cx="3233160" cy="228096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4800" spc="-1" strike="noStrike">
                <a:solidFill>
                  <a:srgbClr val="ffffff"/>
                </a:solidFill>
                <a:latin typeface="Calibri Light"/>
                <a:ea typeface="DejaVu Sans"/>
              </a:rPr>
              <a:t>ЛИЦЕНЗИЯ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3024000" y="3537360"/>
            <a:ext cx="585000" cy="565920"/>
          </a:xfrm>
          <a:prstGeom prst="plus">
            <a:avLst>
              <a:gd name="adj" fmla="val 41432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8"/>
          <p:cNvSpPr/>
          <p:nvPr/>
        </p:nvSpPr>
        <p:spPr>
          <a:xfrm>
            <a:off x="6192000" y="3479400"/>
            <a:ext cx="889560" cy="506880"/>
          </a:xfrm>
          <a:prstGeom prst="mathEqual">
            <a:avLst>
              <a:gd name="adj1" fmla="val 23520"/>
              <a:gd name="adj2" fmla="val 1176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9"/>
          <p:cNvSpPr/>
          <p:nvPr/>
        </p:nvSpPr>
        <p:spPr>
          <a:xfrm rot="16200000">
            <a:off x="5058360" y="-2997360"/>
            <a:ext cx="538200" cy="10223280"/>
          </a:xfrm>
          <a:prstGeom prst="rightBrace">
            <a:avLst>
              <a:gd name="adj1" fmla="val 141574"/>
              <a:gd name="adj2" fmla="val 49425"/>
            </a:avLst>
          </a:prstGeom>
          <a:noFill/>
          <a:ln w="12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10"/>
          <p:cNvSpPr/>
          <p:nvPr/>
        </p:nvSpPr>
        <p:spPr>
          <a:xfrm>
            <a:off x="288000" y="4059000"/>
            <a:ext cx="2709720" cy="62028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Подача на едином портале «Госуслуг»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9" name="CustomShape 11"/>
          <p:cNvSpPr/>
          <p:nvPr/>
        </p:nvSpPr>
        <p:spPr>
          <a:xfrm>
            <a:off x="2232000" y="5112000"/>
            <a:ext cx="3083040" cy="124128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Оценка соответствия лицензиата осуществляется в ходе выездной проверки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4868280" y="3460320"/>
            <a:ext cx="243000" cy="426960"/>
          </a:xfrm>
          <a:prstGeom prst="downArrow">
            <a:avLst>
              <a:gd name="adj1" fmla="val 33562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13"/>
          <p:cNvSpPr/>
          <p:nvPr/>
        </p:nvSpPr>
        <p:spPr>
          <a:xfrm>
            <a:off x="3600000" y="4069800"/>
            <a:ext cx="2716920" cy="62028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1600" spc="-1" strike="noStrike">
                <a:solidFill>
                  <a:srgbClr val="ffffff"/>
                </a:solidFill>
                <a:latin typeface="Calibri"/>
                <a:ea typeface="DejaVu Sans"/>
              </a:rPr>
              <a:t>Реквизиты формируются на едином портале «Госуслуг»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52" name="CustomShape 14"/>
          <p:cNvSpPr/>
          <p:nvPr/>
        </p:nvSpPr>
        <p:spPr>
          <a:xfrm>
            <a:off x="1440000" y="3528000"/>
            <a:ext cx="243000" cy="426960"/>
          </a:xfrm>
          <a:prstGeom prst="downArrow">
            <a:avLst>
              <a:gd name="adj1" fmla="val 33562"/>
              <a:gd name="adj2" fmla="val 50000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5"/>
          <p:cNvSpPr/>
          <p:nvPr/>
        </p:nvSpPr>
        <p:spPr>
          <a:xfrm rot="16200000">
            <a:off x="3591360" y="2971800"/>
            <a:ext cx="420480" cy="3859560"/>
          </a:xfrm>
          <a:prstGeom prst="leftBrace">
            <a:avLst>
              <a:gd name="adj1" fmla="val 41774"/>
              <a:gd name="adj2" fmla="val 50000"/>
            </a:avLst>
          </a:prstGeom>
          <a:noFill/>
          <a:ln w="126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</TotalTime>
  <Application>LibreOffice/6.4.7.2$Linux_X86_64 LibreOffice_project/72d9d5113b23a0ed474720f9d366fcde9a2744dd</Application>
  <Words>65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2021-10-05T14:33:27Z</dcterms:created>
  <dc:creator>Долаков Т.Б.</dc:creator>
  <dc:description/>
  <dc:language>ru-RU</dc:language>
  <cp:lastModifiedBy/>
  <cp:lastPrinted>2023-12-18T14:58:44Z</cp:lastPrinted>
  <dcterms:modified xsi:type="dcterms:W3CDTF">2024-01-12T10:14:48Z</dcterms:modified>
  <cp:revision>59</cp:revision>
  <dc:subject/>
  <dc:title>Лицензирование деятельности по тушению пожаров в населенных пунктах, на производственных объектах и объектах инфраструктуры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